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Proxima Nov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8BEA20D-2A85-4DD6-8609-9029D268CD25}">
  <a:tblStyle styleId="{D8BEA20D-2A85-4DD6-8609-9029D268CD2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1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4800">
                <a:solidFill>
                  <a:schemeClr val="accent6"/>
                </a:solidFill>
              </a:rPr>
              <a:t>E-commerce Demographics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100" y="2715929"/>
            <a:ext cx="8222100" cy="58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 Lifetime Value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137050" y="3802525"/>
            <a:ext cx="712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Team 8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Joseph Miguel, Jeremy Grace, Jonathan Hilgart, &amp; Victor Vulovic</a:t>
            </a:r>
          </a:p>
        </p:txBody>
      </p:sp>
      <p:pic>
        <p:nvPicPr>
          <p:cNvPr descr="LTV-Icon.jp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99" y="108924"/>
            <a:ext cx="1747424" cy="174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2532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Recency Frequency and Monetary Value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229875"/>
            <a:ext cx="3945000" cy="296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1) </a:t>
            </a:r>
            <a:r>
              <a:rPr lang="en"/>
              <a:t>When was the last purchase*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2) How many purchase made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3) Average purchase price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218" y="1017793"/>
            <a:ext cx="1318799" cy="8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699" y="2109733"/>
            <a:ext cx="1318800" cy="73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700" y="3100124"/>
            <a:ext cx="1340324" cy="9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21400" y="4521425"/>
            <a:ext cx="53151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200"/>
              <a:t>*Recency is the most important variable in this model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Four Recency</a:t>
            </a:r>
            <a:r>
              <a:rPr lang="en"/>
              <a:t> Buckets For Customers</a:t>
            </a:r>
          </a:p>
        </p:txBody>
      </p:sp>
      <p:sp>
        <p:nvSpPr>
          <p:cNvPr id="165" name="Shape 165"/>
          <p:cNvSpPr txBox="1"/>
          <p:nvPr>
            <p:ph idx="4294967295" type="body"/>
          </p:nvPr>
        </p:nvSpPr>
        <p:spPr>
          <a:xfrm>
            <a:off x="874700" y="1229875"/>
            <a:ext cx="2788500" cy="285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1)RFM-recency one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2)RFM-recency two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3)RFM-recency three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4)RFM-Inactive</a:t>
            </a:r>
          </a:p>
        </p:txBody>
      </p:sp>
      <p:cxnSp>
        <p:nvCxnSpPr>
          <p:cNvPr id="166" name="Shape 166"/>
          <p:cNvCxnSpPr/>
          <p:nvPr/>
        </p:nvCxnSpPr>
        <p:spPr>
          <a:xfrm flipH="1">
            <a:off x="612900" y="3287225"/>
            <a:ext cx="600" cy="5031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7" name="Shape 167"/>
          <p:cNvCxnSpPr/>
          <p:nvPr/>
        </p:nvCxnSpPr>
        <p:spPr>
          <a:xfrm flipH="1">
            <a:off x="612900" y="2579875"/>
            <a:ext cx="600" cy="5031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8" name="Shape 168"/>
          <p:cNvCxnSpPr/>
          <p:nvPr/>
        </p:nvCxnSpPr>
        <p:spPr>
          <a:xfrm flipH="1">
            <a:off x="612900" y="1909925"/>
            <a:ext cx="600" cy="503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9" name="Shape 169"/>
          <p:cNvCxnSpPr/>
          <p:nvPr/>
        </p:nvCxnSpPr>
        <p:spPr>
          <a:xfrm flipH="1">
            <a:off x="612900" y="1229875"/>
            <a:ext cx="600" cy="503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0" name="Shape 170"/>
          <p:cNvSpPr txBox="1"/>
          <p:nvPr/>
        </p:nvSpPr>
        <p:spPr>
          <a:xfrm>
            <a:off x="0" y="-18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87950" y="4272400"/>
            <a:ext cx="49416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 rtl="0">
              <a:spcBef>
                <a:spcPts val="0"/>
              </a:spcBef>
              <a:buSzPct val="100000"/>
              <a:buChar char="●"/>
            </a:pPr>
            <a:r>
              <a:rPr i="1" lang="en" sz="1000"/>
              <a:t>Last ten years of customer purchase data</a:t>
            </a:r>
          </a:p>
          <a:p>
            <a:pPr indent="-292100" lvl="0" marL="457200">
              <a:spcBef>
                <a:spcPts val="0"/>
              </a:spcBef>
              <a:buSzPct val="100000"/>
              <a:buChar char="●"/>
            </a:pPr>
            <a:r>
              <a:rPr i="1" lang="en" sz="1000"/>
              <a:t>States 7-10 have ~20% of transitioning to recency one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208" y="1218012"/>
            <a:ext cx="5186142" cy="285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6968450" y="1388000"/>
            <a:ext cx="1670100" cy="26841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024975" y="1592300"/>
            <a:ext cx="889500" cy="24798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5135475" y="1955600"/>
            <a:ext cx="889500" cy="2116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4206750" y="2281700"/>
            <a:ext cx="889500" cy="17904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30807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Frequency</a:t>
            </a:r>
          </a:p>
        </p:txBody>
      </p:sp>
      <p:sp>
        <p:nvSpPr>
          <p:cNvPr id="182" name="Shape 182"/>
          <p:cNvSpPr txBox="1"/>
          <p:nvPr>
            <p:ph idx="4294967295" type="body"/>
          </p:nvPr>
        </p:nvSpPr>
        <p:spPr>
          <a:xfrm>
            <a:off x="311700" y="845700"/>
            <a:ext cx="8520600" cy="49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>
              <a:spcBef>
                <a:spcPts val="0"/>
              </a:spcBef>
              <a:buSzPct val="100000"/>
            </a:pPr>
            <a:r>
              <a:rPr lang="en" sz="1600"/>
              <a:t>How many purchases does each unique customer make?</a:t>
            </a:r>
          </a:p>
        </p:txBody>
      </p:sp>
      <p:pic>
        <p:nvPicPr>
          <p:cNvPr descr="Screen Shot 2017-02-15 at 7.52.06 PM.pn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75" y="1338899"/>
            <a:ext cx="6554570" cy="35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921200" y="1432950"/>
            <a:ext cx="1272300" cy="3403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2232675" y="3445575"/>
            <a:ext cx="5402400" cy="1390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26887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Monetary Value</a:t>
            </a:r>
          </a:p>
        </p:txBody>
      </p:sp>
      <p:sp>
        <p:nvSpPr>
          <p:cNvPr id="191" name="Shape 191"/>
          <p:cNvSpPr txBox="1"/>
          <p:nvPr>
            <p:ph idx="4294967295" type="body"/>
          </p:nvPr>
        </p:nvSpPr>
        <p:spPr>
          <a:xfrm>
            <a:off x="366550" y="4609200"/>
            <a:ext cx="8520600" cy="53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spcBef>
                <a:spcPts val="0"/>
              </a:spcBef>
              <a:buSzPct val="100000"/>
              <a:buChar char="●"/>
            </a:pPr>
            <a:r>
              <a:rPr lang="en" sz="1400"/>
              <a:t>What is the most frequent ‘basket size’ of our customers</a:t>
            </a:r>
          </a:p>
        </p:txBody>
      </p:sp>
      <p:pic>
        <p:nvPicPr>
          <p:cNvPr descr="Screen Shot 2017-02-15 at 7.49.26 PM.png"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75" y="876675"/>
            <a:ext cx="8118300" cy="378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1417225" y="1091100"/>
            <a:ext cx="2689500" cy="3429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139150" y="1091100"/>
            <a:ext cx="3786000" cy="3429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30025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 Personas</a:t>
            </a:r>
          </a:p>
        </p:txBody>
      </p:sp>
      <p:sp>
        <p:nvSpPr>
          <p:cNvPr id="200" name="Shape 200"/>
          <p:cNvSpPr txBox="1"/>
          <p:nvPr>
            <p:ph idx="4294967295" type="body"/>
          </p:nvPr>
        </p:nvSpPr>
        <p:spPr>
          <a:xfrm>
            <a:off x="311700" y="1229875"/>
            <a:ext cx="24432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2)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3)</a:t>
            </a:r>
          </a:p>
        </p:txBody>
      </p:sp>
      <p:graphicFrame>
        <p:nvGraphicFramePr>
          <p:cNvPr id="201" name="Shape 201"/>
          <p:cNvGraphicFramePr/>
          <p:nvPr/>
        </p:nvGraphicFramePr>
        <p:xfrm>
          <a:off x="2882050" y="9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{D8BEA20D-2A85-4DD6-8609-9029D268CD25}</a:tableStyleId>
              </a:tblPr>
              <a:tblGrid>
                <a:gridCol w="1245225"/>
                <a:gridCol w="808675"/>
                <a:gridCol w="737600"/>
                <a:gridCol w="704675"/>
                <a:gridCol w="709350"/>
                <a:gridCol w="787325"/>
                <a:gridCol w="786400"/>
              </a:tblGrid>
              <a:tr h="4842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VIPs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Budget Buyers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Wanderers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4842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Recency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=&gt;2 &amp; &lt;4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</a:t>
                      </a:r>
                      <a:r>
                        <a:rPr lang="en"/>
                        <a:t>&gt;2 &amp; &lt;4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</a:t>
                      </a:r>
                      <a:r>
                        <a:rPr lang="en"/>
                        <a:t>&gt;2 &amp; &lt;4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5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Frequency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=&gt;2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=&gt;2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=&gt;2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=&gt;2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42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Monetary Value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=&gt;30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=&gt;30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&lt;30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&lt;30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&lt;30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&lt;30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42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% of Customers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17%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7.5%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5%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3%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2%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3%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52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Average purchase value per person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$86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$82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$21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$20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$17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$15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Screen Shot 2017-02-15 at 9.58.54 PM.pn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24" y="1051475"/>
            <a:ext cx="1509900" cy="998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2-15 at 10.01.06 PM.png"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825" y="2257650"/>
            <a:ext cx="1509899" cy="12113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2-15 at 10.05.52 PM.png"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175" y="3676250"/>
            <a:ext cx="1569550" cy="9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6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Predict Segment’s CLV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Financial Impact </a:t>
            </a:r>
            <a:r>
              <a:rPr lang="en"/>
              <a:t>of Each Customer Segment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291250" y="2042900"/>
            <a:ext cx="2163000" cy="15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Expected Revenue per RFM State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3079474" y="1871450"/>
            <a:ext cx="2728500" cy="2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Probability of each customer transitioning to another state after </a:t>
            </a:r>
            <a:r>
              <a:rPr b="1" i="1"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years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217" name="Shape 217"/>
          <p:cNvSpPr txBox="1"/>
          <p:nvPr/>
        </p:nvSpPr>
        <p:spPr>
          <a:xfrm>
            <a:off x="2406787" y="2384025"/>
            <a:ext cx="401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200"/>
              <a:t>X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853462" y="2423175"/>
            <a:ext cx="4014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/>
              <a:t>=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6300375" y="2008275"/>
            <a:ext cx="25524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Expected revenue per state after </a:t>
            </a:r>
            <a:r>
              <a:rPr b="1" i="1"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years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Customer Value in 2025</a:t>
            </a:r>
          </a:p>
        </p:txBody>
      </p:sp>
      <p:sp>
        <p:nvSpPr>
          <p:cNvPr id="225" name="Shape 225"/>
          <p:cNvSpPr txBox="1"/>
          <p:nvPr>
            <p:ph idx="4294967295" type="body"/>
          </p:nvPr>
        </p:nvSpPr>
        <p:spPr>
          <a:xfrm>
            <a:off x="311700" y="1229875"/>
            <a:ext cx="2631600" cy="258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Total Value: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$1,857,080.48 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425" y="1127089"/>
            <a:ext cx="6719874" cy="347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85825" y="4600600"/>
            <a:ext cx="3597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>
              <a:spcBef>
                <a:spcPts val="0"/>
              </a:spcBef>
              <a:buSzPct val="100000"/>
              <a:buChar char="●"/>
            </a:pPr>
            <a:r>
              <a:rPr i="1" lang="en" sz="1100"/>
              <a:t>Discount rate of 10%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Moving Forward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Focus on Most Valuable Customers</a:t>
            </a:r>
          </a:p>
        </p:txBody>
      </p:sp>
      <p:sp>
        <p:nvSpPr>
          <p:cNvPr id="238" name="Shape 238"/>
          <p:cNvSpPr txBox="1"/>
          <p:nvPr>
            <p:ph idx="4294967295" type="body"/>
          </p:nvPr>
        </p:nvSpPr>
        <p:spPr>
          <a:xfrm>
            <a:off x="311700" y="1229875"/>
            <a:ext cx="3214800" cy="305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Focus on the people most valuable to your  company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Increase the probability of VIPs purchasing again </a:t>
            </a:r>
          </a:p>
        </p:txBody>
      </p:sp>
      <p:pic>
        <p:nvPicPr>
          <p:cNvPr id="239" name="Shape 23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300" y="983300"/>
            <a:ext cx="5470324" cy="367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544750" y="4365775"/>
            <a:ext cx="4832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>
              <a:spcBef>
                <a:spcPts val="0"/>
              </a:spcBef>
              <a:buSzPct val="100000"/>
              <a:buChar char="●"/>
            </a:pPr>
            <a:r>
              <a:rPr i="1" lang="en" sz="1200"/>
              <a:t>Discount Rate 10%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00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700"/>
              <a:t>Customer Lifetime Value</a:t>
            </a:r>
          </a:p>
          <a:p>
            <a:pPr indent="-40005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700"/>
              <a:t>Customer Segmentation</a:t>
            </a:r>
          </a:p>
          <a:p>
            <a:pPr indent="-4000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700"/>
              <a:t>Predict the Value of customers</a:t>
            </a:r>
          </a:p>
          <a:p>
            <a:pPr indent="-40005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700"/>
              <a:t>Conclude with Recommendations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4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Recommendations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Due to low frequency of customer purchases, on average two-three per person, and long purchase cycle, a year, most customers churn over the span of ten years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recommend: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600"/>
              <a:t>Increase growth efforts to ensure we are finding new customers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600"/>
              <a:t>Use promotions to encourage people past the three purchase mark, which is when they become the most value to us</a:t>
            </a:r>
          </a:p>
          <a:p>
            <a:pPr indent="-330200" lvl="1" marL="9144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600"/>
              <a:t>Focus on VIPs to increase probability of another purchase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2053175"/>
            <a:ext cx="8520600" cy="144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Questions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2053175"/>
            <a:ext cx="8520600" cy="144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Appendix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Customer Base Overview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Cut the last two years ( nine and ten)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150" y="2203248"/>
            <a:ext cx="4668749" cy="24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Customer RFM States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2197950" y="1136350"/>
            <a:ext cx="36183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`state 1: R &lt; 2, F &gt;=2, MV &gt;=30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2: R &lt;2 , F &gt;=2 , MV &lt;30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3: R &lt;2 , F &lt;2 , MV &lt;30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4: R &lt;2 , F &lt;2 , MV &gt;=30`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`state 5: R &gt;=2-&lt;4, F &gt;=2, MV &gt;=30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6: R 2-4, F &gt;=2, MV &lt;30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7: R 2-4, F&lt;2, MV &lt;30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8: R 2-4, F&lt;2, MV &gt;=30`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`state 9: R &gt;=4-&lt;6, F &gt;=2, MV &gt;=30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10: R 4-6, F &gt;=2, MV &lt;30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11: R 4-6, F&lt;2, MV &lt;30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state 12: R 4-6, F&lt;2, MV &gt;=30`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 of Our Customers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Each customer purchases 3 times from our website on average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Very cyclical purchase pattern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Segmented customers on: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Recency (time since last purchase)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Frequency (number of purchases)</a:t>
            </a:r>
          </a:p>
          <a:p>
            <a:pPr indent="-228600" lvl="1" marL="914400">
              <a:spcBef>
                <a:spcPts val="0"/>
              </a:spcBef>
              <a:buChar char="-"/>
            </a:pPr>
            <a:r>
              <a:rPr lang="en"/>
              <a:t>Monetary Value (average value of each customer’s purchase)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Recency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How long until customers purchase again from us?</a:t>
            </a:r>
          </a:p>
        </p:txBody>
      </p:sp>
      <p:pic>
        <p:nvPicPr>
          <p:cNvPr descr="Screen Shot 2017-02-15 at 7.39.13 PM.png"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50" y="2268725"/>
            <a:ext cx="4437175" cy="230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RFM Transition Matrix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49" y="1381726"/>
            <a:ext cx="7364697" cy="31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What is Customer Lifetime Value?</a:t>
            </a:r>
          </a:p>
        </p:txBody>
      </p:sp>
      <p:pic>
        <p:nvPicPr>
          <p:cNvPr descr="sei-image001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025" y="2614026"/>
            <a:ext cx="2763824" cy="233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2218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Customer Lifetime Value (CLV)?</a:t>
            </a:r>
          </a:p>
        </p:txBody>
      </p:sp>
      <p:pic>
        <p:nvPicPr>
          <p:cNvPr descr="Screen Shot 2017-02-15 at 7.02.44 PM.png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900" y="931150"/>
            <a:ext cx="6594024" cy="38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311700" y="4735900"/>
            <a:ext cx="7532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000"/>
              <a:t>*https://blog.kissmetrics.com/wp-content/uploads/2016/08/customer-lifetime-value-curve.jpg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CLV?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017800"/>
            <a:ext cx="8520600" cy="29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Segmenting customers shows where to dedicate marketing efforts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Indicates the typical purchase cycle for your customers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Can be used to measure the effectiveness of different retention strategies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We will use Markov Chains to determine our customers CLV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14" name="Shape 114"/>
          <p:cNvSpPr/>
          <p:nvPr/>
        </p:nvSpPr>
        <p:spPr>
          <a:xfrm>
            <a:off x="1229575" y="3280800"/>
            <a:ext cx="1113000" cy="96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</a:t>
            </a:r>
          </a:p>
        </p:txBody>
      </p:sp>
      <p:sp>
        <p:nvSpPr>
          <p:cNvPr id="115" name="Shape 115"/>
          <p:cNvSpPr/>
          <p:nvPr/>
        </p:nvSpPr>
        <p:spPr>
          <a:xfrm>
            <a:off x="2852800" y="3280800"/>
            <a:ext cx="1113000" cy="96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Two</a:t>
            </a:r>
          </a:p>
        </p:txBody>
      </p:sp>
      <p:sp>
        <p:nvSpPr>
          <p:cNvPr id="116" name="Shape 116"/>
          <p:cNvSpPr/>
          <p:nvPr/>
        </p:nvSpPr>
        <p:spPr>
          <a:xfrm>
            <a:off x="4826200" y="3280800"/>
            <a:ext cx="1113000" cy="96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Churn</a:t>
            </a:r>
          </a:p>
        </p:txBody>
      </p:sp>
      <p:cxnSp>
        <p:nvCxnSpPr>
          <p:cNvPr id="117" name="Shape 117"/>
          <p:cNvCxnSpPr>
            <a:stCxn id="114" idx="6"/>
            <a:endCxn id="115" idx="2"/>
          </p:cNvCxnSpPr>
          <p:nvPr/>
        </p:nvCxnSpPr>
        <p:spPr>
          <a:xfrm>
            <a:off x="2342575" y="3763350"/>
            <a:ext cx="510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" name="Shape 118"/>
          <p:cNvCxnSpPr>
            <a:stCxn id="115" idx="6"/>
            <a:endCxn id="116" idx="2"/>
          </p:cNvCxnSpPr>
          <p:nvPr/>
        </p:nvCxnSpPr>
        <p:spPr>
          <a:xfrm>
            <a:off x="3965800" y="3763350"/>
            <a:ext cx="860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" name="Shape 119"/>
          <p:cNvSpPr/>
          <p:nvPr/>
        </p:nvSpPr>
        <p:spPr>
          <a:xfrm>
            <a:off x="5478625" y="2980550"/>
            <a:ext cx="809324" cy="498058"/>
          </a:xfrm>
          <a:custGeom>
            <a:pathLst>
              <a:path extrusionOk="0" h="26745" w="36985">
                <a:moveTo>
                  <a:pt x="0" y="18029"/>
                </a:moveTo>
                <a:cubicBezTo>
                  <a:pt x="4767" y="7897"/>
                  <a:pt x="19609" y="-4146"/>
                  <a:pt x="29261" y="1531"/>
                </a:cubicBezTo>
                <a:cubicBezTo>
                  <a:pt x="33130" y="3807"/>
                  <a:pt x="38150" y="8478"/>
                  <a:pt x="36731" y="12738"/>
                </a:cubicBezTo>
                <a:cubicBezTo>
                  <a:pt x="34322" y="19964"/>
                  <a:pt x="26293" y="26745"/>
                  <a:pt x="18677" y="267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0" name="Shape 120"/>
          <p:cNvSpPr/>
          <p:nvPr/>
        </p:nvSpPr>
        <p:spPr>
          <a:xfrm>
            <a:off x="5852326" y="3361850"/>
            <a:ext cx="163250" cy="180000"/>
          </a:xfrm>
          <a:custGeom>
            <a:pathLst>
              <a:path extrusionOk="0" h="7200" w="6530">
                <a:moveTo>
                  <a:pt x="1549" y="0"/>
                </a:moveTo>
                <a:cubicBezTo>
                  <a:pt x="1549" y="624"/>
                  <a:pt x="-714" y="5773"/>
                  <a:pt x="304" y="6537"/>
                </a:cubicBezTo>
                <a:cubicBezTo>
                  <a:pt x="1966" y="7783"/>
                  <a:pt x="4452" y="6849"/>
                  <a:pt x="6530" y="684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1" name="Shape 121"/>
          <p:cNvSpPr/>
          <p:nvPr/>
        </p:nvSpPr>
        <p:spPr>
          <a:xfrm>
            <a:off x="2280175" y="4186775"/>
            <a:ext cx="887150" cy="275625"/>
          </a:xfrm>
          <a:custGeom>
            <a:pathLst>
              <a:path extrusionOk="0" h="11025" w="35486">
                <a:moveTo>
                  <a:pt x="35486" y="623"/>
                </a:moveTo>
                <a:cubicBezTo>
                  <a:pt x="34182" y="3954"/>
                  <a:pt x="33526" y="8658"/>
                  <a:pt x="30194" y="9962"/>
                </a:cubicBezTo>
                <a:cubicBezTo>
                  <a:pt x="20324" y="13823"/>
                  <a:pt x="8813" y="5885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2" name="Shape 122"/>
          <p:cNvSpPr/>
          <p:nvPr/>
        </p:nvSpPr>
        <p:spPr>
          <a:xfrm>
            <a:off x="2261886" y="4152849"/>
            <a:ext cx="205050" cy="205150"/>
          </a:xfrm>
          <a:custGeom>
            <a:pathLst>
              <a:path extrusionOk="0" h="8206" w="8202">
                <a:moveTo>
                  <a:pt x="3533" y="8206"/>
                </a:moveTo>
                <a:cubicBezTo>
                  <a:pt x="2679" y="5646"/>
                  <a:pt x="-1075" y="2980"/>
                  <a:pt x="420" y="735"/>
                </a:cubicBezTo>
                <a:cubicBezTo>
                  <a:pt x="1876" y="-1451"/>
                  <a:pt x="5575" y="1980"/>
                  <a:pt x="8202" y="19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CLV Markov Assumptions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Assumptions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23400"/>
            <a:ext cx="8520600" cy="336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Customers have the same transition probability for each combination of frequency and monetary value contribution per recency period.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Customers can only transition from the current state to the next state, or back to recency state one (i.e. a customer made a purchase)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projections assume no new customers are added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155CC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4800"/>
              <a:t>How to Segment Our Users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should we group our user base?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50" y="1426987"/>
            <a:ext cx="4895951" cy="29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885250" y="1229875"/>
            <a:ext cx="2459700" cy="3134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344950" y="1229875"/>
            <a:ext cx="2459700" cy="3134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952050" y="1308300"/>
            <a:ext cx="2492400" cy="18465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202325" y="1229875"/>
            <a:ext cx="2492400" cy="18465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598725" y="2793425"/>
            <a:ext cx="5346900" cy="18465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